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7" r:id="rId7"/>
    <p:sldId id="258" r:id="rId8"/>
    <p:sldId id="259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68" r:id="rId17"/>
    <p:sldId id="260" r:id="rId18"/>
    <p:sldId id="261" r:id="rId19"/>
    <p:sldId id="262" r:id="rId20"/>
    <p:sldId id="279" r:id="rId21"/>
    <p:sldId id="275" r:id="rId22"/>
    <p:sldId id="263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CE5F-29D1-4C58-9119-9A190127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1B3B6-AF14-4D45-8B59-BB1026479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E935-6F2B-4782-B199-A4764B2B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6805-BCC9-4084-878B-44506765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85A7-AA92-4293-8FB2-698DBBD1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66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F71B-1BE6-4DE1-B46D-A72800F8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D1D4D-54E7-473E-A916-FD2344075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970F8-C2BC-4478-B1C1-D5BD87E3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E107D-080C-464C-89B3-AD056444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D42A-30EF-44D8-9856-88FBCFB6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2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9845A-43C2-430F-8725-1B3CBCDDC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0589A-92C9-4E2C-8D56-44986070F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0FE9-C3AC-4B0B-BF7A-36EB44A8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4649-CE10-44F8-8BD0-55F24276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0D42-3ADA-4E07-9B86-C59422D2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70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F9CB-65A3-4EB1-9FA1-8DD44A58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9BAD-06B9-4743-9003-666BF611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3022-EAF4-4FB1-9FDD-2E8D876F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0473-FE70-43EA-BB75-0D494D67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462A-9878-4205-A5A9-BD90A231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5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E00B-43DE-4161-8822-E845975C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E532-DABF-4D0F-BDC1-E5D77BB9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3562D-DCF3-4087-8B6B-7F14A436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52A9-3F2C-4845-8BC4-AE375F4F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28FF-76AA-403E-943E-9B97737F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32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BF3D-819C-4DF6-BCB8-594FA531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7BA8-0013-429E-BC36-3D294735D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74A08-5E87-4FDC-ACE1-37FCF5F6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97B4B-C738-4369-92EF-C900D685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8D182-0AF2-48A1-83A8-C04E337A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BB231-2CB5-4AD7-BC3A-A4686172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3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29CF-0288-46F1-917D-4E9917B7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6BED-4EC2-432D-A56A-DACB9B33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6E9F9-098F-4785-A981-EE7402FC7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B0127-C293-4CDF-A913-0CD550A65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26C57-D119-4DC2-81C3-3A9AF792A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A7131-A8C5-4F0A-A14C-65672D16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19B1D-E258-4BFA-A24B-B3C139D7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EFFA2-98B4-40DE-9D8E-E23227F8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43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6962-DF17-4624-8A44-C7B6FD41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FF69E-7D36-4B2F-968A-83B64025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729A6-F46C-4056-8358-CB2073A7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DB9A4-80E6-40AE-A5D3-170C9148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0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B2EFD-0173-4386-A9AD-7A83C095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6D4B8-F5C8-4E33-A688-393C8A9A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4A922-9212-449B-A06A-0374F880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1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7C5F-AC62-4110-80D7-D348A353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C12E-859A-4129-9A3C-DE90E75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48E76-BB03-4AB4-9607-9242EAF46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CB947-4CBA-4BC9-B377-90F02B2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34DE-3257-40DE-ABB4-B6041FF6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2EA1D-1960-43CA-966B-AA483AE2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9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5201-2B77-470C-B9A9-F270A9D6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87423-78EA-4AE8-A947-950B5ACC4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21046-9E91-4D97-849E-F43011C55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CE023-9597-4B05-A6E2-71058DEA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6B632-B221-4A73-B27F-3F244689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76B05-C89B-4982-9F84-BF86EE47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0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3C5-8333-4850-BBA1-7D27C9F7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F5D14-927C-4900-8141-58E4AC458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B1F8D-FFB2-4CF7-BC25-D733E351D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3D24-DBCE-4AEE-BD41-0C3DD28AEECD}" type="datetimeFigureOut">
              <a:rPr lang="en-IN" smtClean="0"/>
              <a:t>17-04-2020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4558-7BDE-43EA-B032-45B71FF3F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69A9A-1962-4637-82BF-465DFCF2A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0446-CB35-4D4B-9FEA-93F89038A2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69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microsoft.com/office/2007/relationships/hdphoto" Target="../media/hdphoto2.wdp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60C200-1527-4EC1-A046-B2A57ED6D39E}"/>
              </a:ext>
            </a:extLst>
          </p:cNvPr>
          <p:cNvSpPr/>
          <p:nvPr/>
        </p:nvSpPr>
        <p:spPr>
          <a:xfrm>
            <a:off x="1295455" y="2054761"/>
            <a:ext cx="3032572" cy="1194366"/>
          </a:xfrm>
          <a:prstGeom prst="rect">
            <a:avLst/>
          </a:prstGeom>
          <a:ln w="28575">
            <a:solidFill>
              <a:srgbClr val="54830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hi-IN" sz="4000" b="1" dirty="0">
                <a:solidFill>
                  <a:srgbClr val="54830F"/>
                </a:solidFill>
              </a:rPr>
              <a:t>किसान </a:t>
            </a:r>
            <a:r>
              <a:rPr lang="en-IN" sz="4000" b="1" dirty="0" err="1">
                <a:solidFill>
                  <a:srgbClr val="54830F"/>
                </a:solidFill>
              </a:rPr>
              <a:t>रथ</a:t>
            </a:r>
            <a:r>
              <a:rPr lang="en-IN" sz="4000" b="1" dirty="0">
                <a:solidFill>
                  <a:srgbClr val="54830F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2940A-D857-474E-B2B0-16A185DD9942}"/>
              </a:ext>
            </a:extLst>
          </p:cNvPr>
          <p:cNvSpPr/>
          <p:nvPr/>
        </p:nvSpPr>
        <p:spPr>
          <a:xfrm>
            <a:off x="1206079" y="3660258"/>
            <a:ext cx="6365846" cy="83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en-IN" sz="4400" b="1" dirty="0">
                <a:solidFill>
                  <a:srgbClr val="54830F"/>
                </a:solidFill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Operational Guidelines</a:t>
            </a:r>
            <a:endParaRPr lang="en-IN" sz="2000" b="1" dirty="0">
              <a:solidFill>
                <a:srgbClr val="54830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1DCAF-2F57-48C7-8662-14E9EE580B29}"/>
              </a:ext>
            </a:extLst>
          </p:cNvPr>
          <p:cNvSpPr/>
          <p:nvPr/>
        </p:nvSpPr>
        <p:spPr>
          <a:xfrm>
            <a:off x="4328027" y="2038542"/>
            <a:ext cx="3032573" cy="1226804"/>
          </a:xfrm>
          <a:prstGeom prst="rect">
            <a:avLst/>
          </a:prstGeom>
          <a:solidFill>
            <a:srgbClr val="54830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Kisan Rath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F144E-DCCA-4F0E-B9FD-C1F73714FE6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7" y="257993"/>
            <a:ext cx="5242254" cy="831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81A3A-6FC2-45CB-B574-082FA3AE2A1C}"/>
              </a:ext>
            </a:extLst>
          </p:cNvPr>
          <p:cNvPicPr/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88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80" y="5727028"/>
            <a:ext cx="1794508" cy="561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299CD7-6317-40BA-9956-2B7F02E1AAD5}"/>
              </a:ext>
            </a:extLst>
          </p:cNvPr>
          <p:cNvSpPr/>
          <p:nvPr/>
        </p:nvSpPr>
        <p:spPr>
          <a:xfrm>
            <a:off x="0" y="6666271"/>
            <a:ext cx="12192000" cy="191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D725F0-920C-4642-A029-4291CE795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5" y="1671373"/>
            <a:ext cx="2650279" cy="26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3BB47-BD1A-4353-8B4F-690E9151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735" b="45983"/>
          <a:stretch/>
        </p:blipFill>
        <p:spPr>
          <a:xfrm>
            <a:off x="6357260" y="1445947"/>
            <a:ext cx="2964761" cy="4096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DD8F8A-CF7C-43C8-BF4C-CF7487A6D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" b="37931"/>
          <a:stretch/>
        </p:blipFill>
        <p:spPr>
          <a:xfrm>
            <a:off x="2957855" y="1445948"/>
            <a:ext cx="2876887" cy="4096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83975" y="0"/>
            <a:ext cx="51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Password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9DD4C6-9064-4593-ACEF-DD831E7B3DCB}"/>
              </a:ext>
            </a:extLst>
          </p:cNvPr>
          <p:cNvSpPr/>
          <p:nvPr/>
        </p:nvSpPr>
        <p:spPr>
          <a:xfrm>
            <a:off x="251927" y="1704421"/>
            <a:ext cx="2276670" cy="2624983"/>
          </a:xfrm>
          <a:prstGeom prst="wedgeRectCallout">
            <a:avLst>
              <a:gd name="adj1" fmla="val 73669"/>
              <a:gd name="adj2" fmla="val -5212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1. If you wish to change the password, then, after signing-in, click on the top left three bars </a:t>
            </a:r>
            <a:endParaRPr lang="en-IN" sz="1600" i="1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FBB5638-1E0B-4138-B9AD-D8232B436A6F}"/>
              </a:ext>
            </a:extLst>
          </p:cNvPr>
          <p:cNvSpPr/>
          <p:nvPr/>
        </p:nvSpPr>
        <p:spPr>
          <a:xfrm>
            <a:off x="9759820" y="2436081"/>
            <a:ext cx="2251205" cy="1161661"/>
          </a:xfrm>
          <a:prstGeom prst="wedgeRectCallout">
            <a:avLst>
              <a:gd name="adj1" fmla="val -137854"/>
              <a:gd name="adj2" fmla="val 202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2. Click on “Change Password”</a:t>
            </a:r>
            <a:endParaRPr lang="en-IN" sz="16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03326-6FDB-4547-9DAD-88A3C0ABC7F4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6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83975" y="0"/>
            <a:ext cx="51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Password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9DD4C6-9064-4593-ACEF-DD831E7B3DCB}"/>
              </a:ext>
            </a:extLst>
          </p:cNvPr>
          <p:cNvSpPr/>
          <p:nvPr/>
        </p:nvSpPr>
        <p:spPr>
          <a:xfrm>
            <a:off x="251927" y="1198678"/>
            <a:ext cx="2276670" cy="924479"/>
          </a:xfrm>
          <a:prstGeom prst="wedgeRectCallout">
            <a:avLst>
              <a:gd name="adj1" fmla="val 181191"/>
              <a:gd name="adj2" fmla="val 704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1. Enter existing password</a:t>
            </a:r>
            <a:endParaRPr lang="en-IN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776C6-78C0-466F-9FD5-548BB9C07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5215812" y="292387"/>
            <a:ext cx="3248526" cy="6134100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6C9E969-658B-4946-A461-DD7ED352F4D4}"/>
              </a:ext>
            </a:extLst>
          </p:cNvPr>
          <p:cNvSpPr/>
          <p:nvPr/>
        </p:nvSpPr>
        <p:spPr>
          <a:xfrm>
            <a:off x="251927" y="2581151"/>
            <a:ext cx="3072298" cy="924479"/>
          </a:xfrm>
          <a:prstGeom prst="wedgeRectCallout">
            <a:avLst>
              <a:gd name="adj1" fmla="val 117693"/>
              <a:gd name="adj2" fmla="val -325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2. Enter New password as per the criteria mentioned on the screen</a:t>
            </a:r>
            <a:endParaRPr lang="en-IN" sz="1600" i="1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E7D41C5-D617-4A9B-A3BF-DA09EBA97DCF}"/>
              </a:ext>
            </a:extLst>
          </p:cNvPr>
          <p:cNvSpPr/>
          <p:nvPr/>
        </p:nvSpPr>
        <p:spPr>
          <a:xfrm>
            <a:off x="251927" y="4086407"/>
            <a:ext cx="2276670" cy="657044"/>
          </a:xfrm>
          <a:prstGeom prst="wedgeRectCallout">
            <a:avLst>
              <a:gd name="adj1" fmla="val 175752"/>
              <a:gd name="adj2" fmla="val -1180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3. Re-enter New password</a:t>
            </a:r>
            <a:endParaRPr lang="en-IN" sz="1600" i="1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39FF1F9-D2EB-4D15-9A71-B8B343AE47F6}"/>
              </a:ext>
            </a:extLst>
          </p:cNvPr>
          <p:cNvSpPr/>
          <p:nvPr/>
        </p:nvSpPr>
        <p:spPr>
          <a:xfrm>
            <a:off x="251927" y="5659322"/>
            <a:ext cx="2276670" cy="462238"/>
          </a:xfrm>
          <a:prstGeom prst="wedgeRectCallout">
            <a:avLst>
              <a:gd name="adj1" fmla="val 177007"/>
              <a:gd name="adj2" fmla="val -3911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4. Click on “Submit”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318595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83975" y="0"/>
            <a:ext cx="51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Forgot Password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9DD4C6-9064-4593-ACEF-DD831E7B3DCB}"/>
              </a:ext>
            </a:extLst>
          </p:cNvPr>
          <p:cNvSpPr/>
          <p:nvPr/>
        </p:nvSpPr>
        <p:spPr>
          <a:xfrm>
            <a:off x="251927" y="1704422"/>
            <a:ext cx="2276670" cy="1365350"/>
          </a:xfrm>
          <a:prstGeom prst="wedgeRectCallout">
            <a:avLst>
              <a:gd name="adj1" fmla="val 86374"/>
              <a:gd name="adj2" fmla="val 701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1. If you have forgotten your password, select your user type</a:t>
            </a:r>
            <a:endParaRPr lang="en-IN" sz="16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603326-6FDB-4547-9DAD-88A3C0ABC7F4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F9ED88-E5B4-4036-84A5-5E22EDF1A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9067"/>
          <a:stretch/>
        </p:blipFill>
        <p:spPr>
          <a:xfrm>
            <a:off x="3026974" y="1255860"/>
            <a:ext cx="2963366" cy="495832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C5A39EA-2A9F-4BFB-8C36-BC42F404C393}"/>
              </a:ext>
            </a:extLst>
          </p:cNvPr>
          <p:cNvSpPr/>
          <p:nvPr/>
        </p:nvSpPr>
        <p:spPr>
          <a:xfrm>
            <a:off x="251927" y="4058815"/>
            <a:ext cx="2276670" cy="710653"/>
          </a:xfrm>
          <a:prstGeom prst="wedgeRectCallout">
            <a:avLst>
              <a:gd name="adj1" fmla="val 90062"/>
              <a:gd name="adj2" fmla="val 791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2. Click on “Forgot Password”</a:t>
            </a:r>
            <a:endParaRPr lang="en-IN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4586F-D562-43C0-907B-E9DC0E618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b="20816"/>
          <a:stretch/>
        </p:blipFill>
        <p:spPr>
          <a:xfrm>
            <a:off x="6298078" y="1255861"/>
            <a:ext cx="3248526" cy="513183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FBB5638-1E0B-4138-B9AD-D8232B436A6F}"/>
              </a:ext>
            </a:extLst>
          </p:cNvPr>
          <p:cNvSpPr/>
          <p:nvPr/>
        </p:nvSpPr>
        <p:spPr>
          <a:xfrm>
            <a:off x="9759820" y="2436081"/>
            <a:ext cx="2251205" cy="2333387"/>
          </a:xfrm>
          <a:prstGeom prst="wedgeRectCallout">
            <a:avLst>
              <a:gd name="adj1" fmla="val -76927"/>
              <a:gd name="adj2" fmla="val 554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3. Enter your registered mobile number and click on “Request”.</a:t>
            </a:r>
          </a:p>
          <a:p>
            <a:pPr algn="ctr"/>
            <a:endParaRPr lang="en-IN" sz="2000" dirty="0">
              <a:solidFill>
                <a:schemeClr val="tx1"/>
              </a:solidFill>
            </a:endParaRPr>
          </a:p>
          <a:p>
            <a:pPr algn="ctr"/>
            <a:r>
              <a:rPr lang="en-IN" sz="2000" dirty="0">
                <a:solidFill>
                  <a:schemeClr val="tx1"/>
                </a:solidFill>
              </a:rPr>
              <a:t>Your password will be sent via SMS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167055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7ED8BE84-C76E-4E38-810E-89C412F705B3}"/>
              </a:ext>
            </a:extLst>
          </p:cNvPr>
          <p:cNvSpPr/>
          <p:nvPr/>
        </p:nvSpPr>
        <p:spPr>
          <a:xfrm rot="5400000" flipH="1">
            <a:off x="3461656" y="-1133050"/>
            <a:ext cx="1492898" cy="8416213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 3. Farmer / Trader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012CB-5E71-41EF-8B08-EAA283EE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2328607"/>
            <a:ext cx="1729465" cy="1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8C4FC6-3622-4B26-9D07-6640DDC3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7"/>
          <a:stretch/>
        </p:blipFill>
        <p:spPr>
          <a:xfrm>
            <a:off x="2706945" y="1593681"/>
            <a:ext cx="3114735" cy="4672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575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 a Load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251969" y="2906808"/>
            <a:ext cx="2235199" cy="1592039"/>
          </a:xfrm>
          <a:prstGeom prst="wedgeRectCallout">
            <a:avLst>
              <a:gd name="adj1" fmla="val 86127"/>
              <a:gd name="adj2" fmla="val 1588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Select if the transport is required from / to Farm, Mandi or Warehouse and click on “Next”</a:t>
            </a:r>
            <a:endParaRPr lang="en-IN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4D047-D1F5-4570-B898-425949CD8D4F}"/>
              </a:ext>
            </a:extLst>
          </p:cNvPr>
          <p:cNvCxnSpPr>
            <a:cxnSpLocks/>
          </p:cNvCxnSpPr>
          <p:nvPr/>
        </p:nvCxnSpPr>
        <p:spPr>
          <a:xfrm>
            <a:off x="6102096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12775FD-3B3B-494D-B42F-174B9E87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89" y="603063"/>
            <a:ext cx="3248526" cy="5797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10351008" y="2195202"/>
            <a:ext cx="1515870" cy="2824853"/>
          </a:xfrm>
          <a:prstGeom prst="wedgeRectCallout">
            <a:avLst>
              <a:gd name="adj1" fmla="val -76297"/>
              <a:gd name="adj2" fmla="val -11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2. Fill in the source and destination details.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DBECD-5165-4433-BC69-DD43B2FE892A}"/>
              </a:ext>
            </a:extLst>
          </p:cNvPr>
          <p:cNvSpPr/>
          <p:nvPr/>
        </p:nvSpPr>
        <p:spPr>
          <a:xfrm>
            <a:off x="10687978" y="6215693"/>
            <a:ext cx="119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…contd.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17318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907ECEE-2E2A-4083-95D2-AFB31AA06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"/>
          <a:stretch/>
        </p:blipFill>
        <p:spPr>
          <a:xfrm>
            <a:off x="4096954" y="109728"/>
            <a:ext cx="3327813" cy="6638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368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 a Load</a:t>
            </a:r>
            <a:r>
              <a:rPr lang="en-IN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…contd.</a:t>
            </a:r>
            <a:endParaRPr lang="en-IN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93794" y="1270032"/>
            <a:ext cx="3426646" cy="1162271"/>
          </a:xfrm>
          <a:prstGeom prst="wedgeRectCallout">
            <a:avLst>
              <a:gd name="adj1" fmla="val 80149"/>
              <a:gd name="adj2" fmla="val -87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</a:rPr>
              <a:t>3. Select the commodity group, commodity name, and enter weight in quintals</a:t>
            </a:r>
            <a:endParaRPr lang="en-IN" sz="12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0E3B3AC-3544-4AF2-97E8-A3C9E63A1820}"/>
              </a:ext>
            </a:extLst>
          </p:cNvPr>
          <p:cNvSpPr/>
          <p:nvPr/>
        </p:nvSpPr>
        <p:spPr>
          <a:xfrm>
            <a:off x="93794" y="2989771"/>
            <a:ext cx="3426646" cy="837168"/>
          </a:xfrm>
          <a:prstGeom prst="wedgeRectCallout">
            <a:avLst>
              <a:gd name="adj1" fmla="val 87500"/>
              <a:gd name="adj2" fmla="val -269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</a:rPr>
              <a:t>4. Enter the range of dates between which the despatch can take place, and select the vehicle type</a:t>
            </a:r>
            <a:endParaRPr lang="en-IN" sz="1200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1D8E860-061B-413C-BB38-6B0EC6BBEE88}"/>
              </a:ext>
            </a:extLst>
          </p:cNvPr>
          <p:cNvSpPr/>
          <p:nvPr/>
        </p:nvSpPr>
        <p:spPr>
          <a:xfrm>
            <a:off x="93794" y="4393202"/>
            <a:ext cx="3426646" cy="2163046"/>
          </a:xfrm>
          <a:prstGeom prst="wedgeRectCallout">
            <a:avLst>
              <a:gd name="adj1" fmla="val 75405"/>
              <a:gd name="adj2" fmla="val -487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</a:rPr>
              <a:t>5. Select if you want a full truck load or a partial truck load. Enter the number of vehicles required for full truck load.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6. Fill in the name and number of contact person and click on “Send Enquiry”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13F2FD-7B2C-4A37-88D8-2E3518F2D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1267"/>
          <a:stretch/>
        </p:blipFill>
        <p:spPr>
          <a:xfrm>
            <a:off x="8412801" y="219456"/>
            <a:ext cx="3248526" cy="6419088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0CA15D-F5EF-4252-8BE0-3947B1DB0787}"/>
              </a:ext>
            </a:extLst>
          </p:cNvPr>
          <p:cNvSpPr/>
          <p:nvPr/>
        </p:nvSpPr>
        <p:spPr>
          <a:xfrm>
            <a:off x="7507224" y="3133876"/>
            <a:ext cx="740664" cy="54895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137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31C110-41F4-40C6-AF7E-54460AEC0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3"/>
          <a:stretch/>
        </p:blipFill>
        <p:spPr>
          <a:xfrm>
            <a:off x="4682049" y="795528"/>
            <a:ext cx="3248526" cy="5861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582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 posted load requests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839755" y="1463955"/>
            <a:ext cx="3240024" cy="1525755"/>
          </a:xfrm>
          <a:prstGeom prst="wedgeRectCallout">
            <a:avLst>
              <a:gd name="adj1" fmla="val 74471"/>
              <a:gd name="adj2" fmla="val -5770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1. Click on the three bars on top left corner, and select “Request Detail” from the pop-up menu</a:t>
            </a:r>
            <a:endParaRPr lang="en-IN" sz="16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0E3B3AC-3544-4AF2-97E8-A3C9E63A1820}"/>
              </a:ext>
            </a:extLst>
          </p:cNvPr>
          <p:cNvSpPr/>
          <p:nvPr/>
        </p:nvSpPr>
        <p:spPr>
          <a:xfrm>
            <a:off x="473995" y="4510965"/>
            <a:ext cx="3240024" cy="1525754"/>
          </a:xfrm>
          <a:prstGeom prst="wedgeRectCallout">
            <a:avLst>
              <a:gd name="adj1" fmla="val 120495"/>
              <a:gd name="adj2" fmla="val -488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2. The no. of aggregators to whom the request is sent and the no. of responses received can be seen</a:t>
            </a:r>
            <a:endParaRPr lang="en-IN" sz="16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5F50146-3027-4BA2-8510-C8A50D0581CD}"/>
              </a:ext>
            </a:extLst>
          </p:cNvPr>
          <p:cNvSpPr/>
          <p:nvPr/>
        </p:nvSpPr>
        <p:spPr>
          <a:xfrm>
            <a:off x="8243347" y="3429000"/>
            <a:ext cx="3240024" cy="1525754"/>
          </a:xfrm>
          <a:prstGeom prst="wedgeRectCallout">
            <a:avLst>
              <a:gd name="adj1" fmla="val -66617"/>
              <a:gd name="adj2" fmla="val 170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3. Click on “View Details” to see the responses and contact the transporters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94978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914E78-824C-4792-86AC-D722F273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575111"/>
            <a:ext cx="3534125" cy="6282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582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 responses to posted load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839754" y="1463954"/>
            <a:ext cx="3357341" cy="1525755"/>
          </a:xfrm>
          <a:prstGeom prst="wedgeRectCallout">
            <a:avLst>
              <a:gd name="adj1" fmla="val 104984"/>
              <a:gd name="adj2" fmla="val 1544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The responses from transporters containing the quote, vehicle type and contact numbers are displayed for the load request.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0E3B3AC-3544-4AF2-97E8-A3C9E63A1820}"/>
              </a:ext>
            </a:extLst>
          </p:cNvPr>
          <p:cNvSpPr/>
          <p:nvPr/>
        </p:nvSpPr>
        <p:spPr>
          <a:xfrm>
            <a:off x="839755" y="4631168"/>
            <a:ext cx="3240024" cy="1525754"/>
          </a:xfrm>
          <a:prstGeom prst="wedgeRectCallout">
            <a:avLst>
              <a:gd name="adj1" fmla="val 110053"/>
              <a:gd name="adj2" fmla="val 440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2.  In case of more than one response, the user can scroll through the page to see all responses and contact his preferred transporter.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11306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7ED8BE84-C76E-4E38-810E-89C412F705B3}"/>
              </a:ext>
            </a:extLst>
          </p:cNvPr>
          <p:cNvSpPr/>
          <p:nvPr/>
        </p:nvSpPr>
        <p:spPr>
          <a:xfrm rot="5400000" flipH="1">
            <a:off x="3461656" y="-1133050"/>
            <a:ext cx="1492898" cy="8416213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 4. Service Provider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012CB-5E71-41EF-8B08-EAA283EE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2328607"/>
            <a:ext cx="1729465" cy="1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F611E-C1BC-490C-B671-AB37A172F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7"/>
          <a:stretch/>
        </p:blipFill>
        <p:spPr>
          <a:xfrm>
            <a:off x="6468177" y="393192"/>
            <a:ext cx="3248526" cy="5797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80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Onboard Vehicle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535691" y="1171347"/>
            <a:ext cx="3103247" cy="428853"/>
          </a:xfrm>
          <a:prstGeom prst="wedgeRectCallout">
            <a:avLst>
              <a:gd name="adj1" fmla="val 144443"/>
              <a:gd name="adj2" fmla="val 20824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Select the vehicle type.</a:t>
            </a:r>
            <a:endParaRPr lang="en-IN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FF46E61-3331-4C19-8678-2FC899008F72}"/>
              </a:ext>
            </a:extLst>
          </p:cNvPr>
          <p:cNvSpPr/>
          <p:nvPr/>
        </p:nvSpPr>
        <p:spPr>
          <a:xfrm>
            <a:off x="535691" y="2426289"/>
            <a:ext cx="3534029" cy="1162271"/>
          </a:xfrm>
          <a:prstGeom prst="wedgeRectCallout">
            <a:avLst>
              <a:gd name="adj1" fmla="val 120890"/>
              <a:gd name="adj2" fmla="val -175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2. Select your preferred type of hiring cost (Per ton / Per vehicle)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3. Enter the hiring cost</a:t>
            </a:r>
            <a:endParaRPr lang="en-IN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E4BDA9D-EE20-407B-815D-4C35F3BB5A0C}"/>
              </a:ext>
            </a:extLst>
          </p:cNvPr>
          <p:cNvSpPr/>
          <p:nvPr/>
        </p:nvSpPr>
        <p:spPr>
          <a:xfrm>
            <a:off x="512191" y="4053861"/>
            <a:ext cx="3534029" cy="721575"/>
          </a:xfrm>
          <a:prstGeom prst="wedgeRectCallout">
            <a:avLst>
              <a:gd name="adj1" fmla="val 132049"/>
              <a:gd name="adj2" fmla="val -3939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4. Enter the number of vehicles and upload the photo</a:t>
            </a:r>
            <a:endParaRPr lang="en-IN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EE12360-1116-4879-8618-1B7F3F9F3917}"/>
              </a:ext>
            </a:extLst>
          </p:cNvPr>
          <p:cNvSpPr/>
          <p:nvPr/>
        </p:nvSpPr>
        <p:spPr>
          <a:xfrm>
            <a:off x="512190" y="5363318"/>
            <a:ext cx="3534029" cy="678903"/>
          </a:xfrm>
          <a:prstGeom prst="wedgeRectCallout">
            <a:avLst>
              <a:gd name="adj1" fmla="val 129865"/>
              <a:gd name="adj2" fmla="val 571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5. Click on “Submit” after entering all the details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239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39BA57-40C8-4FDD-BC5C-2689E437AE25}"/>
              </a:ext>
            </a:extLst>
          </p:cNvPr>
          <p:cNvSpPr txBox="1"/>
          <p:nvPr/>
        </p:nvSpPr>
        <p:spPr>
          <a:xfrm>
            <a:off x="1353313" y="584775"/>
            <a:ext cx="7379208" cy="597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Farmers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Traders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Service Providers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Sign-In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Sign-In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Change Password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Forgot Password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/ Trader related functionalities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Post a Load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View posted load requests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 responses to posted load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related functionalities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Onboard Vehicle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View Load Requests Posted by Farmers/Traders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lphaLcParenR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Accept a Load / Contact the Requester for more info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529B8D-DA2B-48FA-B043-F4446ADB6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/>
          <a:stretch/>
        </p:blipFill>
        <p:spPr>
          <a:xfrm>
            <a:off x="8852321" y="128996"/>
            <a:ext cx="3248526" cy="660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E06073-7B7E-41B8-8A5B-4FC91BC04D2D}"/>
              </a:ext>
            </a:extLst>
          </p:cNvPr>
          <p:cNvSpPr txBox="1"/>
          <p:nvPr/>
        </p:nvSpPr>
        <p:spPr>
          <a:xfrm>
            <a:off x="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66318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4F110A-A38C-4434-AB97-5E9077812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13" y="150876"/>
            <a:ext cx="3687890" cy="6556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575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View Posted Loads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522558" y="1647175"/>
            <a:ext cx="3097660" cy="2439633"/>
          </a:xfrm>
          <a:prstGeom prst="wedgeRectCallout">
            <a:avLst>
              <a:gd name="adj1" fmla="val 85434"/>
              <a:gd name="adj2" fmla="val 193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All the loads posted by farmers or traders shall be displayed in service provider’s home screen.</a:t>
            </a:r>
          </a:p>
          <a:p>
            <a:endParaRPr lang="en-IN" sz="1400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The service provider can accept or reject the load request as per his availability.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8848698" y="3293706"/>
            <a:ext cx="2971527" cy="1315802"/>
          </a:xfrm>
          <a:prstGeom prst="wedgeRectCallout">
            <a:avLst>
              <a:gd name="adj1" fmla="val -86699"/>
              <a:gd name="adj2" fmla="val -4466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Service Provider can also call the farmer / trader on their given mobile number for any clarification or discussion. </a:t>
            </a:r>
          </a:p>
        </p:txBody>
      </p:sp>
    </p:spTree>
    <p:extLst>
      <p:ext uri="{BB962C8B-B14F-4D97-AF65-F5344CB8AC3E}">
        <p14:creationId xmlns:p14="http://schemas.microsoft.com/office/powerpoint/2010/main" val="55920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13A5A0-50E2-4064-BDD2-758B1810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8" y="242316"/>
            <a:ext cx="3585020" cy="6373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575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Accept a Load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522558" y="914400"/>
            <a:ext cx="3097660" cy="1175658"/>
          </a:xfrm>
          <a:prstGeom prst="wedgeRectCallout">
            <a:avLst>
              <a:gd name="adj1" fmla="val 99603"/>
              <a:gd name="adj2" fmla="val 60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Once the transporter clicks on “Accept”, a pop-up window opens for entering the details of response.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522558" y="3134636"/>
            <a:ext cx="3337152" cy="2315188"/>
          </a:xfrm>
          <a:prstGeom prst="wedgeRectCallout">
            <a:avLst>
              <a:gd name="adj1" fmla="val 86969"/>
              <a:gd name="adj2" fmla="val -2785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2. Enter the following details: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Name of Contact person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Mobile number of contact person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Vehicle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Number of vehicles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Cost per vehicle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Cost per metric ton.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87D11A4-3167-4870-8D81-D1A466702FC9}"/>
              </a:ext>
            </a:extLst>
          </p:cNvPr>
          <p:cNvSpPr/>
          <p:nvPr/>
        </p:nvSpPr>
        <p:spPr>
          <a:xfrm>
            <a:off x="8850859" y="4422454"/>
            <a:ext cx="2971527" cy="1365697"/>
          </a:xfrm>
          <a:prstGeom prst="wedgeRectCallout">
            <a:avLst>
              <a:gd name="adj1" fmla="val -76633"/>
              <a:gd name="adj2" fmla="val 201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3. Click on “Submit”. 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i="1" dirty="0">
                <a:solidFill>
                  <a:schemeClr val="tx1"/>
                </a:solidFill>
              </a:rPr>
              <a:t>Now the response would be visible in Farmer’s screen. </a:t>
            </a:r>
          </a:p>
        </p:txBody>
      </p:sp>
    </p:spTree>
    <p:extLst>
      <p:ext uri="{BB962C8B-B14F-4D97-AF65-F5344CB8AC3E}">
        <p14:creationId xmlns:p14="http://schemas.microsoft.com/office/powerpoint/2010/main" val="281464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B7416F-AFD4-4AFD-AA66-B276D7A16FA5}"/>
              </a:ext>
            </a:extLst>
          </p:cNvPr>
          <p:cNvSpPr txBox="1"/>
          <p:nvPr/>
        </p:nvSpPr>
        <p:spPr>
          <a:xfrm>
            <a:off x="2401855" y="2321004"/>
            <a:ext cx="73882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0045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7ED8BE84-C76E-4E38-810E-89C412F705B3}"/>
              </a:ext>
            </a:extLst>
          </p:cNvPr>
          <p:cNvSpPr/>
          <p:nvPr/>
        </p:nvSpPr>
        <p:spPr>
          <a:xfrm rot="5400000" flipH="1">
            <a:off x="3461656" y="-1133050"/>
            <a:ext cx="1492898" cy="8416213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 1. Registration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012CB-5E71-41EF-8B08-EAA283EE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2328607"/>
            <a:ext cx="1729465" cy="1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404799-AED9-4780-81A0-F8D57E0FD7FF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E44932F-4A94-4C3E-8808-97758DE52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9067"/>
          <a:stretch/>
        </p:blipFill>
        <p:spPr>
          <a:xfrm>
            <a:off x="8368625" y="691020"/>
            <a:ext cx="3248526" cy="5435459"/>
          </a:xfrm>
          <a:prstGeom prst="rect">
            <a:avLst/>
          </a:prstGeom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9DD4C6-9064-4593-ACEF-DD831E7B3DCB}"/>
              </a:ext>
            </a:extLst>
          </p:cNvPr>
          <p:cNvSpPr/>
          <p:nvPr/>
        </p:nvSpPr>
        <p:spPr>
          <a:xfrm>
            <a:off x="6219294" y="2405836"/>
            <a:ext cx="1589681" cy="1023164"/>
          </a:xfrm>
          <a:prstGeom prst="wedgeRectCallout">
            <a:avLst>
              <a:gd name="adj1" fmla="val 214972"/>
              <a:gd name="adj2" fmla="val 26266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2. Click on “Register</a:t>
            </a:r>
            <a:r>
              <a:rPr lang="en-IN" sz="1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9F948-0636-435C-924D-50CD4F3E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36" y="393931"/>
            <a:ext cx="2875328" cy="607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4FAA6E6-790E-4188-895D-85FCAA463FF7}"/>
              </a:ext>
            </a:extLst>
          </p:cNvPr>
          <p:cNvSpPr/>
          <p:nvPr/>
        </p:nvSpPr>
        <p:spPr>
          <a:xfrm>
            <a:off x="302790" y="2250326"/>
            <a:ext cx="1589681" cy="1023164"/>
          </a:xfrm>
          <a:prstGeom prst="wedgeRectCallout">
            <a:avLst>
              <a:gd name="adj1" fmla="val 271319"/>
              <a:gd name="adj2" fmla="val -5104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/>
              <a:t>1. Select your preferred language </a:t>
            </a:r>
          </a:p>
        </p:txBody>
      </p:sp>
    </p:spTree>
    <p:extLst>
      <p:ext uri="{BB962C8B-B14F-4D97-AF65-F5344CB8AC3E}">
        <p14:creationId xmlns:p14="http://schemas.microsoft.com/office/powerpoint/2010/main" val="274964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AC0716-9B53-435C-BDE7-B27F4DA2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0"/>
          <a:stretch/>
        </p:blipFill>
        <p:spPr>
          <a:xfrm>
            <a:off x="318366" y="3154681"/>
            <a:ext cx="3248526" cy="304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4C1A8-E0C4-41F8-8090-2AAED72DA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>
          <a:xfrm>
            <a:off x="4901505" y="187452"/>
            <a:ext cx="3248526" cy="6483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 - Farmers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318366" y="975573"/>
            <a:ext cx="3114048" cy="1968796"/>
          </a:xfrm>
          <a:prstGeom prst="wedgeRectCallout">
            <a:avLst>
              <a:gd name="adj1" fmla="val 99545"/>
              <a:gd name="adj2" fmla="val -85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1. Select Farmer as your Role and fill in the required fields.</a:t>
            </a:r>
          </a:p>
          <a:p>
            <a:pPr algn="ctr"/>
            <a:endParaRPr lang="en-IN" sz="1400" dirty="0">
              <a:solidFill>
                <a:schemeClr val="tx1"/>
              </a:solidFill>
            </a:endParaRPr>
          </a:p>
          <a:p>
            <a:pPr lvl="0" algn="ctr"/>
            <a:r>
              <a:rPr lang="en-IN" sz="1600" i="1" dirty="0">
                <a:solidFill>
                  <a:prstClr val="black"/>
                </a:solidFill>
              </a:rPr>
              <a:t>PM-KISAN beneficiaries to select “Registered on PM-KISAN” and enter Aadhaar number along with other details.</a:t>
            </a:r>
            <a:endParaRPr lang="en-IN" sz="1400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C1CF73C-D681-47A6-8BDB-6C268BC90CBA}"/>
              </a:ext>
            </a:extLst>
          </p:cNvPr>
          <p:cNvSpPr/>
          <p:nvPr/>
        </p:nvSpPr>
        <p:spPr>
          <a:xfrm>
            <a:off x="8701364" y="584775"/>
            <a:ext cx="3248526" cy="2017812"/>
          </a:xfrm>
          <a:prstGeom prst="wedgeRectCallout">
            <a:avLst>
              <a:gd name="adj1" fmla="val -77582"/>
              <a:gd name="adj2" fmla="val 815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2. After entering the mobile number, click on “Generate OTP”. The OTP will be sent to your mobile via SMS.</a:t>
            </a:r>
          </a:p>
          <a:p>
            <a:pPr lvl="0"/>
            <a:endParaRPr lang="en-IN" dirty="0">
              <a:solidFill>
                <a:prstClr val="black"/>
              </a:solidFill>
            </a:endParaRPr>
          </a:p>
          <a:p>
            <a:pPr lvl="0"/>
            <a:r>
              <a:rPr lang="en-IN" dirty="0">
                <a:solidFill>
                  <a:prstClr val="black"/>
                </a:solidFill>
              </a:rPr>
              <a:t>3b. Fill in the OTP received for verification of mobile number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8767422" y="5450467"/>
            <a:ext cx="3248526" cy="822758"/>
          </a:xfrm>
          <a:prstGeom prst="wedgeRectCallout">
            <a:avLst>
              <a:gd name="adj1" fmla="val -86027"/>
              <a:gd name="adj2" fmla="val 584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3. After filling all the required fields, click on “Register” to proceed.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D0F426-97B3-4252-BE9D-B0D65D2B7F32}"/>
              </a:ext>
            </a:extLst>
          </p:cNvPr>
          <p:cNvSpPr/>
          <p:nvPr/>
        </p:nvSpPr>
        <p:spPr>
          <a:xfrm>
            <a:off x="423018" y="5276088"/>
            <a:ext cx="3039222" cy="412123"/>
          </a:xfrm>
          <a:prstGeom prst="roundRect">
            <a:avLst>
              <a:gd name="adj" fmla="val 4551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5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87CB0C7-3941-4EAE-B72B-D2F4F54E0116}"/>
              </a:ext>
            </a:extLst>
          </p:cNvPr>
          <p:cNvGrpSpPr/>
          <p:nvPr/>
        </p:nvGrpSpPr>
        <p:grpSpPr>
          <a:xfrm>
            <a:off x="4864929" y="292387"/>
            <a:ext cx="3248526" cy="6253852"/>
            <a:chOff x="4471737" y="1"/>
            <a:chExt cx="3248526" cy="62538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ACE71E-6CE3-4E58-95A3-C26313414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8"/>
            <a:stretch/>
          </p:blipFill>
          <p:spPr>
            <a:xfrm>
              <a:off x="4471737" y="1"/>
              <a:ext cx="3248526" cy="53583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364820-B9D6-4FE6-B052-899157F44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67" b="3733"/>
            <a:stretch/>
          </p:blipFill>
          <p:spPr>
            <a:xfrm>
              <a:off x="4471737" y="5358384"/>
              <a:ext cx="3248526" cy="89546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 - Traders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C1CF73C-D681-47A6-8BDB-6C268BC90CBA}"/>
              </a:ext>
            </a:extLst>
          </p:cNvPr>
          <p:cNvSpPr/>
          <p:nvPr/>
        </p:nvSpPr>
        <p:spPr>
          <a:xfrm>
            <a:off x="8701364" y="584775"/>
            <a:ext cx="3248526" cy="2017812"/>
          </a:xfrm>
          <a:prstGeom prst="wedgeRectCallout">
            <a:avLst>
              <a:gd name="adj1" fmla="val -83775"/>
              <a:gd name="adj2" fmla="val 738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2. After entering the mobile number, click on “Generate OTP”. The OTP will be sent to your mobile via SMS.</a:t>
            </a:r>
          </a:p>
          <a:p>
            <a:pPr lvl="0"/>
            <a:endParaRPr lang="en-IN" dirty="0">
              <a:solidFill>
                <a:prstClr val="black"/>
              </a:solidFill>
            </a:endParaRPr>
          </a:p>
          <a:p>
            <a:pPr lvl="0"/>
            <a:r>
              <a:rPr lang="en-IN" dirty="0">
                <a:solidFill>
                  <a:prstClr val="black"/>
                </a:solidFill>
              </a:rPr>
              <a:t>3b. Fill in the OTP received for verification of mobile number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8767422" y="5450467"/>
            <a:ext cx="3248526" cy="822758"/>
          </a:xfrm>
          <a:prstGeom prst="wedgeRectCallout">
            <a:avLst>
              <a:gd name="adj1" fmla="val -101508"/>
              <a:gd name="adj2" fmla="val 896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3. After filling all the required fields, click on “Register” to proceed.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365760" y="1380744"/>
            <a:ext cx="3474720" cy="2221991"/>
          </a:xfrm>
          <a:prstGeom prst="wedgeRectCallout">
            <a:avLst>
              <a:gd name="adj1" fmla="val 83242"/>
              <a:gd name="adj2" fmla="val -541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Select “Trader” as your Role and fill in the required fields.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pPr lvl="0"/>
            <a:r>
              <a:rPr lang="en-IN" sz="1400" dirty="0">
                <a:solidFill>
                  <a:prstClr val="black"/>
                </a:solidFill>
              </a:rPr>
              <a:t> </a:t>
            </a:r>
            <a:r>
              <a:rPr lang="en-IN" dirty="0">
                <a:solidFill>
                  <a:prstClr val="black"/>
                </a:solidFill>
              </a:rPr>
              <a:t>The Trader shall select if he is an individual or an Company. For Companies, the Company name shall also be entered</a:t>
            </a:r>
          </a:p>
          <a:p>
            <a:endParaRPr lang="en-I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AC5347C-2FF8-4115-AE42-9BEA8E424207}"/>
              </a:ext>
            </a:extLst>
          </p:cNvPr>
          <p:cNvGrpSpPr/>
          <p:nvPr/>
        </p:nvGrpSpPr>
        <p:grpSpPr>
          <a:xfrm>
            <a:off x="4718625" y="73152"/>
            <a:ext cx="3248526" cy="6784848"/>
            <a:chOff x="5678745" y="-690228"/>
            <a:chExt cx="3248526" cy="73287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C04396-E6F0-447F-A74D-EA5596068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00" b="3200"/>
            <a:stretch/>
          </p:blipFill>
          <p:spPr>
            <a:xfrm>
              <a:off x="5678745" y="5568696"/>
              <a:ext cx="3248526" cy="10698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6851E4-EC69-48DB-8241-12E9FF61E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5" b="3201"/>
            <a:stretch/>
          </p:blipFill>
          <p:spPr>
            <a:xfrm>
              <a:off x="5678745" y="-690228"/>
              <a:ext cx="3248526" cy="625892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0" y="0"/>
            <a:ext cx="441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 – Service Provider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C1CF73C-D681-47A6-8BDB-6C268BC90CBA}"/>
              </a:ext>
            </a:extLst>
          </p:cNvPr>
          <p:cNvSpPr/>
          <p:nvPr/>
        </p:nvSpPr>
        <p:spPr>
          <a:xfrm>
            <a:off x="8701364" y="584775"/>
            <a:ext cx="3248526" cy="2017812"/>
          </a:xfrm>
          <a:prstGeom prst="wedgeRectCallout">
            <a:avLst>
              <a:gd name="adj1" fmla="val -76175"/>
              <a:gd name="adj2" fmla="val 5756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2. After entering the mobile number, click on “Generate OTP”. The OTP will be sent to your mobile via SMS.</a:t>
            </a:r>
          </a:p>
          <a:p>
            <a:pPr lvl="0"/>
            <a:endParaRPr lang="en-IN" dirty="0">
              <a:solidFill>
                <a:prstClr val="black"/>
              </a:solidFill>
            </a:endParaRPr>
          </a:p>
          <a:p>
            <a:pPr lvl="0"/>
            <a:r>
              <a:rPr lang="en-IN" dirty="0">
                <a:solidFill>
                  <a:prstClr val="black"/>
                </a:solidFill>
              </a:rPr>
              <a:t>3. Fill in the OTP received for verification of mobile number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7E56CAF-49DC-442F-926A-B26B635C4A91}"/>
              </a:ext>
            </a:extLst>
          </p:cNvPr>
          <p:cNvSpPr/>
          <p:nvPr/>
        </p:nvSpPr>
        <p:spPr>
          <a:xfrm>
            <a:off x="8767422" y="5450467"/>
            <a:ext cx="3248526" cy="822758"/>
          </a:xfrm>
          <a:prstGeom prst="wedgeRectCallout">
            <a:avLst>
              <a:gd name="adj1" fmla="val -101508"/>
              <a:gd name="adj2" fmla="val 896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4. After filling all the required fields, click on “Register” to proceed.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9C01BB6-48CB-4D47-824B-DC639A4CAED5}"/>
              </a:ext>
            </a:extLst>
          </p:cNvPr>
          <p:cNvSpPr/>
          <p:nvPr/>
        </p:nvSpPr>
        <p:spPr>
          <a:xfrm>
            <a:off x="318366" y="1595534"/>
            <a:ext cx="3114048" cy="2583274"/>
          </a:xfrm>
          <a:prstGeom prst="wedgeRectCallout">
            <a:avLst>
              <a:gd name="adj1" fmla="val 95015"/>
              <a:gd name="adj2" fmla="val -669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1. Select your Role and fill in the required fields.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r>
              <a:rPr lang="en-IN" sz="1400" dirty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The Service Provider shall select if he is an individual or a transport agency. 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For Agencies, the Agency name &amp; PAN no. shall also be entered</a:t>
            </a:r>
          </a:p>
        </p:txBody>
      </p:sp>
    </p:spTree>
    <p:extLst>
      <p:ext uri="{BB962C8B-B14F-4D97-AF65-F5344CB8AC3E}">
        <p14:creationId xmlns:p14="http://schemas.microsoft.com/office/powerpoint/2010/main" val="334100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7ED8BE84-C76E-4E38-810E-89C412F705B3}"/>
              </a:ext>
            </a:extLst>
          </p:cNvPr>
          <p:cNvSpPr/>
          <p:nvPr/>
        </p:nvSpPr>
        <p:spPr>
          <a:xfrm rot="5400000" flipH="1">
            <a:off x="3461656" y="-1133050"/>
            <a:ext cx="1492898" cy="8416213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4400" b="1" dirty="0">
                <a:latin typeface="Arial" panose="020B0604020202020204" pitchFamily="34" charset="0"/>
                <a:cs typeface="Arial" panose="020B0604020202020204" pitchFamily="34" charset="0"/>
              </a:rPr>
              <a:t> 2. Sign-In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012CB-5E71-41EF-8B08-EAA283EE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2328607"/>
            <a:ext cx="1729465" cy="17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C0404-DFD7-4ED2-9FFE-A3778FB9D1E8}"/>
              </a:ext>
            </a:extLst>
          </p:cNvPr>
          <p:cNvSpPr txBox="1"/>
          <p:nvPr/>
        </p:nvSpPr>
        <p:spPr>
          <a:xfrm>
            <a:off x="83975" y="0"/>
            <a:ext cx="51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Sign-In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44932F-4A94-4C3E-8808-97758DE52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9067"/>
          <a:stretch/>
        </p:blipFill>
        <p:spPr>
          <a:xfrm>
            <a:off x="5402424" y="298580"/>
            <a:ext cx="3639478" cy="6089603"/>
          </a:xfrm>
          <a:prstGeom prst="rect">
            <a:avLst/>
          </a:prstGeom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9DD4C6-9064-4593-ACEF-DD831E7B3DCB}"/>
              </a:ext>
            </a:extLst>
          </p:cNvPr>
          <p:cNvSpPr/>
          <p:nvPr/>
        </p:nvSpPr>
        <p:spPr>
          <a:xfrm>
            <a:off x="746449" y="1230179"/>
            <a:ext cx="3536302" cy="1023164"/>
          </a:xfrm>
          <a:prstGeom prst="wedgeRectCallout">
            <a:avLst>
              <a:gd name="adj1" fmla="val 93243"/>
              <a:gd name="adj2" fmla="val 1140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1. Select your user role </a:t>
            </a:r>
            <a:r>
              <a:rPr lang="en-IN" i="1" dirty="0">
                <a:solidFill>
                  <a:schemeClr val="tx1"/>
                </a:solidFill>
              </a:rPr>
              <a:t>(Farmer/Trader/Service Provider)</a:t>
            </a:r>
            <a:endParaRPr lang="en-IN" sz="1600" i="1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FBB5638-1E0B-4138-B9AD-D8232B436A6F}"/>
              </a:ext>
            </a:extLst>
          </p:cNvPr>
          <p:cNvSpPr/>
          <p:nvPr/>
        </p:nvSpPr>
        <p:spPr>
          <a:xfrm>
            <a:off x="746449" y="3044801"/>
            <a:ext cx="3536302" cy="1161661"/>
          </a:xfrm>
          <a:prstGeom prst="wedgeRectCallout">
            <a:avLst>
              <a:gd name="adj1" fmla="val 84272"/>
              <a:gd name="adj2" fmla="val 10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2. Enter your registered mobile number and Password</a:t>
            </a:r>
            <a:endParaRPr lang="en-IN" sz="1600" i="1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491A663-A078-4620-9247-547CADC9FD29}"/>
              </a:ext>
            </a:extLst>
          </p:cNvPr>
          <p:cNvSpPr/>
          <p:nvPr/>
        </p:nvSpPr>
        <p:spPr>
          <a:xfrm>
            <a:off x="746449" y="4830058"/>
            <a:ext cx="3536302" cy="1161661"/>
          </a:xfrm>
          <a:prstGeom prst="wedgeRectCallout">
            <a:avLst>
              <a:gd name="adj1" fmla="val 85591"/>
              <a:gd name="adj2" fmla="val -1130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3. Click on “Sign-In”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282975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4C84AAAD9E7478741B5F3A6FD5EE3" ma:contentTypeVersion="13" ma:contentTypeDescription="Create a new document." ma:contentTypeScope="" ma:versionID="fa1f0adbfd4f12f65e4662c893575d56">
  <xsd:schema xmlns:xsd="http://www.w3.org/2001/XMLSchema" xmlns:xs="http://www.w3.org/2001/XMLSchema" xmlns:p="http://schemas.microsoft.com/office/2006/metadata/properties" xmlns:ns3="e42960f1-6e65-4322-8037-f5efade87e8d" xmlns:ns4="21479969-c426-46e1-86bd-4c2b49ddec62" targetNamespace="http://schemas.microsoft.com/office/2006/metadata/properties" ma:root="true" ma:fieldsID="83220e617239d859fd293b297d4b1579" ns3:_="" ns4:_="">
    <xsd:import namespace="e42960f1-6e65-4322-8037-f5efade87e8d"/>
    <xsd:import namespace="21479969-c426-46e1-86bd-4c2b49ddec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960f1-6e65-4322-8037-f5efade87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9969-c426-46e1-86bd-4c2b49dde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17056-2A50-4F2B-A91D-5366AD95567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42960f1-6e65-4322-8037-f5efade87e8d"/>
    <ds:schemaRef ds:uri="21479969-c426-46e1-86bd-4c2b49ddec62"/>
  </ds:schemaRefs>
</ds:datastoreItem>
</file>

<file path=customXml/itemProps2.xml><?xml version="1.0" encoding="utf-8"?>
<ds:datastoreItem xmlns:ds="http://schemas.openxmlformats.org/officeDocument/2006/customXml" ds:itemID="{D2BFB528-15AE-43C3-BEAC-2CAF6D78B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EAF73-45C2-41D4-9395-FEA40BB7544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941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Bhuvan S Sharma</dc:creator>
  <cp:lastModifiedBy>Unknown User</cp:lastModifiedBy>
  <cp:revision>5</cp:revision>
  <dcterms:created xsi:type="dcterms:W3CDTF">2020-04-14T09:22:14Z</dcterms:created>
  <dcterms:modified xsi:type="dcterms:W3CDTF">2020-04-17T10:24:53Z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0x0101005664C84AAAD9E7478741B5F3A6FD5EE3</vt:lpwstr>
  </property>
</Properties>
</file>